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147471634" r:id="rId2"/>
    <p:sldId id="2147471635" r:id="rId3"/>
    <p:sldId id="2147471636" r:id="rId4"/>
    <p:sldId id="430" r:id="rId5"/>
    <p:sldId id="431" r:id="rId6"/>
    <p:sldId id="432" r:id="rId7"/>
    <p:sldId id="434" r:id="rId8"/>
    <p:sldId id="433" r:id="rId9"/>
    <p:sldId id="437" r:id="rId10"/>
    <p:sldId id="436" r:id="rId11"/>
    <p:sldId id="2147471641" r:id="rId12"/>
    <p:sldId id="438" r:id="rId13"/>
    <p:sldId id="439" r:id="rId14"/>
    <p:sldId id="214747164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BE06B8-A02C-4C3B-8755-386A6F15446A}">
          <p14:sldIdLst>
            <p14:sldId id="2147471634"/>
            <p14:sldId id="2147471635"/>
            <p14:sldId id="2147471636"/>
            <p14:sldId id="430"/>
            <p14:sldId id="431"/>
            <p14:sldId id="432"/>
            <p14:sldId id="434"/>
            <p14:sldId id="433"/>
            <p14:sldId id="437"/>
            <p14:sldId id="436"/>
            <p14:sldId id="2147471641"/>
            <p14:sldId id="438"/>
            <p14:sldId id="439"/>
            <p14:sldId id="21474716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B87"/>
    <a:srgbClr val="07B971"/>
    <a:srgbClr val="EE5510"/>
    <a:srgbClr val="C62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A84577-A0D7-40B6-868F-59AFD2C19A3E}" v="71" dt="2023-10-21T15:21:58.324"/>
    <p1510:client id="{584BAA35-1330-4530-87C3-7A5B73A23732}" v="8" dt="2023-10-21T16:42:02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76" autoAdjust="0"/>
  </p:normalViewPr>
  <p:slideViewPr>
    <p:cSldViewPr snapToGrid="0">
      <p:cViewPr varScale="1">
        <p:scale>
          <a:sx n="103" d="100"/>
          <a:sy n="103" d="100"/>
        </p:scale>
        <p:origin x="126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3206A-C01A-478C-B63B-FD6CEBE2F53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56B30-A6AB-4D57-9549-1D49114F8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56B30-A6AB-4D57-9549-1D49114F87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53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Transpilation</a:t>
            </a:r>
            <a:r>
              <a:rPr lang="en-US" dirty="0"/>
              <a:t> allows us to convert a quantum circuit to a set of executable gates. Making your own </a:t>
            </a:r>
            <a:r>
              <a:rPr lang="en-US" dirty="0" err="1"/>
              <a:t>transpiler</a:t>
            </a:r>
            <a:r>
              <a:rPr lang="en-US" dirty="0"/>
              <a:t> plugin. </a:t>
            </a:r>
          </a:p>
          <a:p>
            <a:r>
              <a:rPr lang="en-US" dirty="0"/>
              <a:t>Dynamic circuits incorporates quantum circuits with real-time classical communication. Real World-Applications: Variational algorithm design, solving utility-scale quantum optimization problems, or quantum computing in practice playlist.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6B30-A6AB-4D57-9549-1D49114F8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3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6B30-A6AB-4D57-9549-1D49114F8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25" y="0"/>
            <a:ext cx="113855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25" y="1546225"/>
            <a:ext cx="11385550" cy="4589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650" y="136525"/>
            <a:ext cx="1179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50" y="1587500"/>
            <a:ext cx="11791950" cy="4589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tutorials.html" TargetMode="External"/><Relationship Id="rId2" Type="http://schemas.openxmlformats.org/officeDocument/2006/relationships/hyperlink" Target="https://qiskit.org/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iskit.org/documentation/tutorials/circuits/1_getting_started_with_qiskit.html" TargetMode="External"/><Relationship Id="rId5" Type="http://schemas.openxmlformats.org/officeDocument/2006/relationships/hyperlink" Target="https://learning.quantum-computing.ibm.com/" TargetMode="External"/><Relationship Id="rId4" Type="http://schemas.openxmlformats.org/officeDocument/2006/relationships/hyperlink" Target="https://youtu.be/EFody0J6EO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sc-qc/resources/blob/main/essentials/learn-git.md" TargetMode="External"/><Relationship Id="rId2" Type="http://schemas.openxmlformats.org/officeDocument/2006/relationships/hyperlink" Target="https://github.com/wisc-qc/resources/blob/main/essentials/learn-github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forms.gle/3BwQ1E3jBnDRpJhb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BM: Quantum Computers Are Already Doing Heavy Lifting - IEEE Spectrum">
            <a:extLst>
              <a:ext uri="{FF2B5EF4-FFF2-40B4-BE49-F238E27FC236}">
                <a16:creationId xmlns:a16="http://schemas.microsoft.com/office/drawing/2014/main" id="{CBC4314E-08A6-BB51-389B-1BA40132C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1" b="4819"/>
          <a:stretch/>
        </p:blipFill>
        <p:spPr bwMode="auto">
          <a:xfrm>
            <a:off x="-3050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Email with solid fill">
            <a:extLst>
              <a:ext uri="{FF2B5EF4-FFF2-40B4-BE49-F238E27FC236}">
                <a16:creationId xmlns:a16="http://schemas.microsoft.com/office/drawing/2014/main" id="{1FD685B0-FC40-5168-1CEE-C9216D9C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335" y="2881937"/>
            <a:ext cx="914400" cy="91440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2227F0A-1F84-D902-B987-7BBF906877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51" y="2945237"/>
            <a:ext cx="967525" cy="967525"/>
          </a:xfrm>
          <a:prstGeom prst="rect">
            <a:avLst/>
          </a:prstGeom>
          <a:effectLst>
            <a:glow rad="101600">
              <a:srgbClr val="C00000">
                <a:alpha val="60000"/>
              </a:srgb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E8B806-86E2-216B-15B7-BB6C2B7E4959}"/>
              </a:ext>
            </a:extLst>
          </p:cNvPr>
          <p:cNvSpPr/>
          <p:nvPr/>
        </p:nvSpPr>
        <p:spPr>
          <a:xfrm>
            <a:off x="1519750" y="3912763"/>
            <a:ext cx="3193651" cy="1268838"/>
          </a:xfrm>
          <a:prstGeom prst="rect">
            <a:avLst/>
          </a:prstGeom>
          <a:solidFill>
            <a:srgbClr val="C62034"/>
          </a:solidFill>
          <a:ln w="762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SemiBold"/>
                <a:ea typeface="+mn-ea"/>
                <a:cs typeface="+mn-cs"/>
              </a:rPr>
              <a:t>Scan here for email updates and to join our Discord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CFF2B-FFD6-4512-0714-2ADAADAB81FD}"/>
              </a:ext>
            </a:extLst>
          </p:cNvPr>
          <p:cNvSpPr/>
          <p:nvPr/>
        </p:nvSpPr>
        <p:spPr>
          <a:xfrm>
            <a:off x="1133815" y="439065"/>
            <a:ext cx="9924370" cy="1469283"/>
          </a:xfrm>
          <a:prstGeom prst="rect">
            <a:avLst/>
          </a:prstGeom>
          <a:solidFill>
            <a:srgbClr val="C62034"/>
          </a:solidFill>
          <a:ln w="762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SemiBold" panose="020B0703050203000203" pitchFamily="34" charset="0"/>
                <a:ea typeface="+mn-ea"/>
                <a:cs typeface="+mn-cs"/>
              </a:rPr>
              <a:t>Welcome to the Wisconsin Quantum Computing Club!</a:t>
            </a:r>
          </a:p>
        </p:txBody>
      </p:sp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58F6AA79-789B-DA23-E0DA-B32488C8B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10817" flipV="1">
            <a:off x="4638622" y="4164592"/>
            <a:ext cx="2034532" cy="939619"/>
          </a:xfrm>
          <a:prstGeom prst="rect">
            <a:avLst/>
          </a:prstGeom>
        </p:spPr>
      </p:pic>
      <p:pic>
        <p:nvPicPr>
          <p:cNvPr id="9" name="Picture 8" descr="A qr code with a red and black text&#10;&#10;Description automatically generated">
            <a:extLst>
              <a:ext uri="{FF2B5EF4-FFF2-40B4-BE49-F238E27FC236}">
                <a16:creationId xmlns:a16="http://schemas.microsoft.com/office/drawing/2014/main" id="{B7C1C85E-316B-87F6-8013-A6EE0DB438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02" y="2043859"/>
            <a:ext cx="4674527" cy="4674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33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D8BC-C11B-7AFE-7F97-E9883EB4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Open-ended </a:t>
            </a:r>
            <a:r>
              <a:rPr lang="en-US" dirty="0" err="1"/>
              <a:t>Qiskit</a:t>
            </a:r>
            <a:r>
              <a:rPr lang="en-US" dirty="0"/>
              <a:t> Project Scoring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9C2111-0D89-5DD0-B80E-B968B6C89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222065"/>
              </p:ext>
            </p:extLst>
          </p:nvPr>
        </p:nvGraphicFramePr>
        <p:xfrm>
          <a:off x="732430" y="1171475"/>
          <a:ext cx="10727140" cy="531163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145428">
                  <a:extLst>
                    <a:ext uri="{9D8B030D-6E8A-4147-A177-3AD203B41FA5}">
                      <a16:colId xmlns:a16="http://schemas.microsoft.com/office/drawing/2014/main" val="401123172"/>
                    </a:ext>
                  </a:extLst>
                </a:gridCol>
                <a:gridCol w="2145428">
                  <a:extLst>
                    <a:ext uri="{9D8B030D-6E8A-4147-A177-3AD203B41FA5}">
                      <a16:colId xmlns:a16="http://schemas.microsoft.com/office/drawing/2014/main" val="3532052871"/>
                    </a:ext>
                  </a:extLst>
                </a:gridCol>
                <a:gridCol w="2145428">
                  <a:extLst>
                    <a:ext uri="{9D8B030D-6E8A-4147-A177-3AD203B41FA5}">
                      <a16:colId xmlns:a16="http://schemas.microsoft.com/office/drawing/2014/main" val="3720814183"/>
                    </a:ext>
                  </a:extLst>
                </a:gridCol>
                <a:gridCol w="2145428">
                  <a:extLst>
                    <a:ext uri="{9D8B030D-6E8A-4147-A177-3AD203B41FA5}">
                      <a16:colId xmlns:a16="http://schemas.microsoft.com/office/drawing/2014/main" val="357980167"/>
                    </a:ext>
                  </a:extLst>
                </a:gridCol>
                <a:gridCol w="2145428">
                  <a:extLst>
                    <a:ext uri="{9D8B030D-6E8A-4147-A177-3AD203B41FA5}">
                      <a16:colId xmlns:a16="http://schemas.microsoft.com/office/drawing/2014/main" val="3963835470"/>
                    </a:ext>
                  </a:extLst>
                </a:gridCol>
              </a:tblGrid>
              <a:tr h="2522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Points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0-1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2-3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4-5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6-7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extLst>
                  <a:ext uri="{0D108BD9-81ED-4DB2-BD59-A6C34878D82A}">
                    <a16:rowId xmlns:a16="http://schemas.microsoft.com/office/drawing/2014/main" val="4154204254"/>
                  </a:ext>
                </a:extLst>
              </a:tr>
              <a:tr h="10543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Completeness</a:t>
                      </a:r>
                      <a:endParaRPr lang="en-US" sz="2800" dirty="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Incomplete: The project is missing several key elements and is not functional in its current state.</a:t>
                      </a:r>
                      <a:endParaRPr lang="en-US" sz="2800" dirty="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Barely Functional: The project is operational but lacks many components that are crucial for it to work as intended.</a:t>
                      </a:r>
                      <a:endParaRPr lang="en-US" sz="2800" dirty="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Mostly Complete: The project includes most of the necessary parts, and functions with few issues.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Fully Functional: The project is complete with all necessary components to function seamlessly.</a:t>
                      </a:r>
                      <a:endParaRPr lang="en-US" sz="2800" dirty="0">
                        <a:effectLst/>
                      </a:endParaRPr>
                    </a:p>
                  </a:txBody>
                  <a:tcPr marL="48824" marR="48824" marT="48824" marB="48824"/>
                </a:tc>
                <a:extLst>
                  <a:ext uri="{0D108BD9-81ED-4DB2-BD59-A6C34878D82A}">
                    <a16:rowId xmlns:a16="http://schemas.microsoft.com/office/drawing/2014/main" val="2570380199"/>
                  </a:ext>
                </a:extLst>
              </a:tr>
              <a:tr h="11889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Creativity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Unoriginal: The project recycles existing ideas without any unique additions or creative engagement.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Mildly Creative: The project shows some minor creativity, but it largely relies on existing ideas.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Creative: The project introduces innovative ideas or approaches, building upon existing concepts in an interesting way.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Highly Creative: The project stands out with original ideas and a unique, inventive approach that differentiates it significantly from existing projects.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extLst>
                  <a:ext uri="{0D108BD9-81ED-4DB2-BD59-A6C34878D82A}">
                    <a16:rowId xmlns:a16="http://schemas.microsoft.com/office/drawing/2014/main" val="4223557485"/>
                  </a:ext>
                </a:extLst>
              </a:tr>
              <a:tr h="14581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Technology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Basic: The project utilizes fundamental methods or technologies, with no evidence of complexity or challenge.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Moderate: The project includes some sophisticated methods or technologies, but they are underutilized or poorly implemented.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Advanced: The project employs complex methods or technologies effectively, although with some room for improvement.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Cutting-Edge: The project pushes the boundaries by successfully implementing sophisticated, challenging methods or technologies to their fullest extent.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extLst>
                  <a:ext uri="{0D108BD9-81ED-4DB2-BD59-A6C34878D82A}">
                    <a16:rowId xmlns:a16="http://schemas.microsoft.com/office/drawing/2014/main" val="941266208"/>
                  </a:ext>
                </a:extLst>
              </a:tr>
              <a:tr h="13235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Presentation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Poor: The project’s presentation is unorganized or unclear, lacking both aesthetic appeal and clarity in communication.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Fair: The project’s presentation is somewhat organized and clear, with minimal aesthetic appeal and satisfactory communication.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Good: The project is well-presented, with attention to aesthetic details and clear, effective communication.</a:t>
                      </a:r>
                      <a:endParaRPr lang="en-US" sz="2800">
                        <a:effectLst/>
                      </a:endParaRPr>
                    </a:p>
                  </a:txBody>
                  <a:tcPr marL="48824" marR="48824" marT="48824" marB="48824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Excellent: The project’s presentation is highly professional, aesthetically captivating, and communicates the vision and idea with exceptional clarity.</a:t>
                      </a:r>
                      <a:endParaRPr lang="en-US" sz="2800" dirty="0">
                        <a:effectLst/>
                      </a:endParaRPr>
                    </a:p>
                  </a:txBody>
                  <a:tcPr marL="48824" marR="48824" marT="48824" marB="48824"/>
                </a:tc>
                <a:extLst>
                  <a:ext uri="{0D108BD9-81ED-4DB2-BD59-A6C34878D82A}">
                    <a16:rowId xmlns:a16="http://schemas.microsoft.com/office/drawing/2014/main" val="33635736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6C381C2-A9AC-89D9-2CA1-B6DD215E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unito" pitchFamily="2" charset="0"/>
              </a:rPr>
              <a:t>Comments: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7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4F00-C012-5E02-1B9A-6631EA00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2131DD3-F1A4-06EA-B2D6-C3451AE98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unito" pitchFamily="2" charset="0"/>
              </a:rPr>
              <a:t>Comments: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416DC-535C-597C-C755-B6F6AE93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Beginner Prompt</a:t>
            </a:r>
          </a:p>
          <a:p>
            <a:pPr lvl="1"/>
            <a:r>
              <a:rPr lang="en-US" dirty="0"/>
              <a:t>Random Number Generator</a:t>
            </a:r>
          </a:p>
          <a:p>
            <a:pPr lvl="1"/>
            <a:endParaRPr lang="en-US" dirty="0"/>
          </a:p>
          <a:p>
            <a:r>
              <a:rPr lang="en-US" dirty="0"/>
              <a:t>Intermediate Prompt</a:t>
            </a:r>
          </a:p>
          <a:p>
            <a:pPr lvl="1"/>
            <a:r>
              <a:rPr lang="en-US" dirty="0"/>
              <a:t>Quantum Circuit </a:t>
            </a:r>
            <a:r>
              <a:rPr lang="en-US" dirty="0" err="1"/>
              <a:t>Transpilation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Advanced Prompts</a:t>
            </a:r>
          </a:p>
          <a:p>
            <a:pPr lvl="1"/>
            <a:r>
              <a:rPr lang="en-US" dirty="0"/>
              <a:t>Using Dynamic Circuits</a:t>
            </a:r>
          </a:p>
          <a:p>
            <a:pPr lvl="1"/>
            <a:r>
              <a:rPr lang="en-US" dirty="0"/>
              <a:t>Real-World Applications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A32B71-D0C9-C73F-92A6-259B3F24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Prompts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D7D3B-6913-C256-2D85-B90704B7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50" y="1890548"/>
            <a:ext cx="5957325" cy="30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ED6D-1E26-9865-E9A9-5B054ED1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Open-ended </a:t>
            </a:r>
            <a:r>
              <a:rPr lang="en-US" dirty="0" err="1"/>
              <a:t>Qiskit</a:t>
            </a:r>
            <a:r>
              <a:rPr lang="en-US" dirty="0"/>
              <a:t> Project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BD75-0830-6B92-2F1D-1A88EF99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Complete the project and upload it to </a:t>
            </a:r>
            <a:r>
              <a:rPr lang="en-US" dirty="0" err="1"/>
              <a:t>Github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relevant documentation and README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short video demonstrating your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project to </a:t>
            </a:r>
            <a:r>
              <a:rPr lang="en-US" dirty="0" err="1"/>
              <a:t>Devpost</a:t>
            </a:r>
            <a:endParaRPr lang="en-US" dirty="0"/>
          </a:p>
          <a:p>
            <a:pPr lvl="1"/>
            <a:r>
              <a:rPr lang="en-US" b="1" dirty="0"/>
              <a:t>Deadline: Thursday, Nov. 7</a:t>
            </a:r>
            <a:r>
              <a:rPr lang="en-US" b="1" baseline="30000" dirty="0"/>
              <a:t>th</a:t>
            </a:r>
            <a:r>
              <a:rPr lang="en-US" b="1" dirty="0"/>
              <a:t> at 11:59pm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your demo for the </a:t>
            </a:r>
          </a:p>
          <a:p>
            <a:pPr marL="0" indent="0">
              <a:buNone/>
            </a:pPr>
            <a:r>
              <a:rPr lang="en-US" dirty="0"/>
              <a:t>      Closing Ceremony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23049-468B-BDD4-CF98-C3714E5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12" y="3955054"/>
            <a:ext cx="5253612" cy="27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1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4AC-713A-B22D-D522-81C48581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AD554-4AC1-5D4D-7253-F19E97575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wonderful mentors – thank you!</a:t>
            </a:r>
          </a:p>
          <a:p>
            <a:r>
              <a:rPr lang="en-US" dirty="0"/>
              <a:t>Use all the online resources at your disposal</a:t>
            </a:r>
          </a:p>
          <a:p>
            <a:pPr lvl="1"/>
            <a:r>
              <a:rPr lang="en-US" dirty="0">
                <a:hlinkClick r:id="rId2"/>
              </a:rPr>
              <a:t>https://qiskit.org/learn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https://qiskit.org/documentation/tutorials.html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Video tutorial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https://learning.quantum-computing.ibm.com/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https://qiskit.org/documentation/tutorials/circuits/1_getting_started_with_qiskit.html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BC4750-BB90-8E22-6DF4-418FB330BA86}"/>
              </a:ext>
            </a:extLst>
          </p:cNvPr>
          <p:cNvSpPr/>
          <p:nvPr/>
        </p:nvSpPr>
        <p:spPr>
          <a:xfrm>
            <a:off x="4330504" y="922695"/>
            <a:ext cx="3530991" cy="922807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BM Plex Sans Medium" panose="020B0603050203000203" pitchFamily="34" charset="0"/>
              </a:rPr>
              <a:t>Have fun!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2983A-0F2F-E875-D43B-50E0767D634F}"/>
              </a:ext>
            </a:extLst>
          </p:cNvPr>
          <p:cNvSpPr/>
          <p:nvPr/>
        </p:nvSpPr>
        <p:spPr>
          <a:xfrm>
            <a:off x="2720382" y="5105612"/>
            <a:ext cx="6751234" cy="815763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IBM Plex Sans Medium" panose="020B0603050203000203" pitchFamily="34" charset="0"/>
              </a:rPr>
              <a:t>Quantum Hackathon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7D64A-531A-0B61-F6B2-54CE3506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313" y="6117861"/>
            <a:ext cx="1876687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77149F-0596-FC0C-EEF3-C3A2E998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8441"/>
            <a:ext cx="12192000" cy="1325563"/>
          </a:xfrm>
        </p:spPr>
        <p:txBody>
          <a:bodyPr/>
          <a:lstStyle/>
          <a:p>
            <a:pPr algn="ctr"/>
            <a:r>
              <a:rPr lang="en-US" b="1">
                <a:latin typeface="IBM Plex Sans"/>
              </a:rPr>
              <a:t>The </a:t>
            </a:r>
            <a:r>
              <a:rPr lang="en-US" b="1">
                <a:solidFill>
                  <a:schemeClr val="accent1"/>
                </a:solidFill>
                <a:latin typeface="IBM Plex Sans"/>
              </a:rPr>
              <a:t>IBM</a:t>
            </a:r>
            <a:r>
              <a:rPr lang="en-US" b="1">
                <a:latin typeface="IBM Plex Sans"/>
              </a:rPr>
              <a:t> </a:t>
            </a:r>
            <a:r>
              <a:rPr lang="en-US" b="1" err="1">
                <a:solidFill>
                  <a:srgbClr val="7030A0"/>
                </a:solidFill>
                <a:latin typeface="IBM Plex Sans"/>
              </a:rPr>
              <a:t>Qiskit</a:t>
            </a:r>
            <a:r>
              <a:rPr lang="en-US" b="1">
                <a:solidFill>
                  <a:srgbClr val="7030A0"/>
                </a:solidFill>
                <a:latin typeface="IBM Plex Sans"/>
              </a:rPr>
              <a:t> </a:t>
            </a:r>
            <a:r>
              <a:rPr lang="en-US" b="1">
                <a:latin typeface="IBM Plex Sans"/>
              </a:rPr>
              <a:t>Fall Fest is Back!</a:t>
            </a:r>
            <a:endParaRPr lang="en-US" b="1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0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circle with pink and white text&#10;&#10;Description automatically generated">
            <a:extLst>
              <a:ext uri="{FF2B5EF4-FFF2-40B4-BE49-F238E27FC236}">
                <a16:creationId xmlns:a16="http://schemas.microsoft.com/office/drawing/2014/main" id="{C986E042-6150-3BD2-033F-718E7FD31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980" t="14952" r="8539" b="15913"/>
          <a:stretch/>
        </p:blipFill>
        <p:spPr>
          <a:xfrm>
            <a:off x="10069830" y="5845146"/>
            <a:ext cx="2122170" cy="1012854"/>
          </a:xfrm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F2346C55-F813-15CF-C50A-39F5AA678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390" y="5198772"/>
            <a:ext cx="2213610" cy="64637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DE01A85-2B2C-1C78-471E-74A79546DDD3}"/>
              </a:ext>
            </a:extLst>
          </p:cNvPr>
          <p:cNvSpPr txBox="1">
            <a:spLocks/>
          </p:cNvSpPr>
          <p:nvPr/>
        </p:nvSpPr>
        <p:spPr>
          <a:xfrm>
            <a:off x="0" y="-21844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IBM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 </a:t>
            </a:r>
            <a:r>
              <a:rPr kumimoji="0" lang="en-US" sz="44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Qiskit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 Fall Fest X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WQCC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</a:rPr>
              <a:t> 2024 Roadmap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3C9731-E860-1869-0D2A-6C76686123B0}"/>
              </a:ext>
            </a:extLst>
          </p:cNvPr>
          <p:cNvSpPr/>
          <p:nvPr/>
        </p:nvSpPr>
        <p:spPr>
          <a:xfrm>
            <a:off x="171450" y="2532461"/>
            <a:ext cx="1555102" cy="755780"/>
          </a:xfrm>
          <a:prstGeom prst="roundRect">
            <a:avLst/>
          </a:prstGeom>
          <a:solidFill>
            <a:srgbClr val="C0000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Qiskit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101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979CF7-3DF7-83D8-906B-FF72851C0144}"/>
              </a:ext>
            </a:extLst>
          </p:cNvPr>
          <p:cNvSpPr/>
          <p:nvPr/>
        </p:nvSpPr>
        <p:spPr>
          <a:xfrm>
            <a:off x="4778820" y="2655991"/>
            <a:ext cx="1555102" cy="8782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Invited Speaker: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 Otten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1531B9-65A9-5AFF-DBD6-4FC2D042EA45}"/>
              </a:ext>
            </a:extLst>
          </p:cNvPr>
          <p:cNvGrpSpPr/>
          <p:nvPr/>
        </p:nvGrpSpPr>
        <p:grpSpPr>
          <a:xfrm>
            <a:off x="2266171" y="1084683"/>
            <a:ext cx="3480317" cy="4317228"/>
            <a:chOff x="3863264" y="994333"/>
            <a:chExt cx="3480317" cy="43172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B838F0-A3EF-5D50-8E4C-CD6C8A368AF5}"/>
                </a:ext>
              </a:extLst>
            </p:cNvPr>
            <p:cNvGrpSpPr/>
            <p:nvPr/>
          </p:nvGrpSpPr>
          <p:grpSpPr>
            <a:xfrm>
              <a:off x="3863264" y="994333"/>
              <a:ext cx="3480317" cy="755780"/>
              <a:chOff x="3691814" y="1270386"/>
              <a:chExt cx="3480317" cy="75578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8C31C9-A809-B20C-AA15-C85D37C6341D}"/>
                  </a:ext>
                </a:extLst>
              </p:cNvPr>
              <p:cNvSpPr/>
              <p:nvPr/>
            </p:nvSpPr>
            <p:spPr>
              <a:xfrm>
                <a:off x="3691814" y="1270386"/>
                <a:ext cx="1555102" cy="755780"/>
              </a:xfrm>
              <a:prstGeom prst="roundRect">
                <a:avLst/>
              </a:prstGeom>
              <a:solidFill>
                <a:srgbClr val="7030A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Introduction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Quantum Mechanics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C409044-8FE7-1001-9960-D384E6DD4FA1}"/>
                  </a:ext>
                </a:extLst>
              </p:cNvPr>
              <p:cNvSpPr/>
              <p:nvPr/>
            </p:nvSpPr>
            <p:spPr>
              <a:xfrm>
                <a:off x="5617029" y="1270386"/>
                <a:ext cx="1555102" cy="755780"/>
              </a:xfrm>
              <a:prstGeom prst="roundRect">
                <a:avLst/>
              </a:prstGeom>
              <a:solidFill>
                <a:srgbClr val="7030A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Quantum Mechanics Workshop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805056-4BE5-3057-490E-815D0F801873}"/>
                </a:ext>
              </a:extLst>
            </p:cNvPr>
            <p:cNvSpPr/>
            <p:nvPr/>
          </p:nvSpPr>
          <p:spPr>
            <a:xfrm>
              <a:off x="4790104" y="4555781"/>
              <a:ext cx="1626636" cy="755780"/>
            </a:xfrm>
            <a:prstGeom prst="roundRect">
              <a:avLst/>
            </a:prstGeom>
            <a:solidFill>
              <a:srgbClr val="7030A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Quantum Optimization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565A02-2DF2-D5DB-58A1-BC288D542477}"/>
              </a:ext>
            </a:extLst>
          </p:cNvPr>
          <p:cNvSpPr/>
          <p:nvPr/>
        </p:nvSpPr>
        <p:spPr>
          <a:xfrm>
            <a:off x="6738300" y="2723427"/>
            <a:ext cx="1626636" cy="7557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Hackathon Kickoff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A29DE7-65D2-3C30-524A-314BE8254390}"/>
              </a:ext>
            </a:extLst>
          </p:cNvPr>
          <p:cNvSpPr/>
          <p:nvPr/>
        </p:nvSpPr>
        <p:spPr>
          <a:xfrm>
            <a:off x="8726927" y="2723427"/>
            <a:ext cx="1626636" cy="7557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Hackathon Study Hall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32C4E8-F7AB-33B2-CCDE-B84D721BDF55}"/>
              </a:ext>
            </a:extLst>
          </p:cNvPr>
          <p:cNvSpPr/>
          <p:nvPr/>
        </p:nvSpPr>
        <p:spPr>
          <a:xfrm>
            <a:off x="10555723" y="3973047"/>
            <a:ext cx="1626636" cy="86412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Closing &amp; Awards Ceremony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572501-7FD2-0DB1-F9A7-70A8C322C91A}"/>
              </a:ext>
            </a:extLst>
          </p:cNvPr>
          <p:cNvCxnSpPr>
            <a:cxnSpLocks/>
          </p:cNvCxnSpPr>
          <p:nvPr/>
        </p:nvCxnSpPr>
        <p:spPr>
          <a:xfrm>
            <a:off x="3903525" y="1458332"/>
            <a:ext cx="2145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CA31F9-E9FB-740B-BB77-B0047CA382CE}"/>
              </a:ext>
            </a:extLst>
          </p:cNvPr>
          <p:cNvCxnSpPr>
            <a:cxnSpLocks/>
          </p:cNvCxnSpPr>
          <p:nvPr/>
        </p:nvCxnSpPr>
        <p:spPr>
          <a:xfrm>
            <a:off x="8462653" y="3117819"/>
            <a:ext cx="2145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E7EC82-52B4-B9C9-7F3E-945C3292D9FB}"/>
              </a:ext>
            </a:extLst>
          </p:cNvPr>
          <p:cNvCxnSpPr>
            <a:cxnSpLocks/>
          </p:cNvCxnSpPr>
          <p:nvPr/>
        </p:nvCxnSpPr>
        <p:spPr>
          <a:xfrm>
            <a:off x="11358443" y="3641937"/>
            <a:ext cx="0" cy="291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4C6EA6-7B1A-1205-2894-1ACB5B86EA52}"/>
              </a:ext>
            </a:extLst>
          </p:cNvPr>
          <p:cNvCxnSpPr>
            <a:cxnSpLocks/>
          </p:cNvCxnSpPr>
          <p:nvPr/>
        </p:nvCxnSpPr>
        <p:spPr>
          <a:xfrm flipV="1">
            <a:off x="1691182" y="1462573"/>
            <a:ext cx="506273" cy="975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CB3FB1-4568-9413-1AA9-76B43B4B920E}"/>
              </a:ext>
            </a:extLst>
          </p:cNvPr>
          <p:cNvCxnSpPr>
            <a:cxnSpLocks/>
          </p:cNvCxnSpPr>
          <p:nvPr/>
        </p:nvCxnSpPr>
        <p:spPr>
          <a:xfrm>
            <a:off x="1838437" y="3405656"/>
            <a:ext cx="1222894" cy="1240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08D5F6-B20F-FC45-177C-D27FA60A46C2}"/>
              </a:ext>
            </a:extLst>
          </p:cNvPr>
          <p:cNvCxnSpPr>
            <a:cxnSpLocks/>
          </p:cNvCxnSpPr>
          <p:nvPr/>
        </p:nvCxnSpPr>
        <p:spPr>
          <a:xfrm flipV="1">
            <a:off x="4955199" y="3618959"/>
            <a:ext cx="601172" cy="1027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5143FB-C6BD-AF63-1C66-FAC00E4159A2}"/>
              </a:ext>
            </a:extLst>
          </p:cNvPr>
          <p:cNvCxnSpPr>
            <a:cxnSpLocks/>
          </p:cNvCxnSpPr>
          <p:nvPr/>
        </p:nvCxnSpPr>
        <p:spPr>
          <a:xfrm>
            <a:off x="5135799" y="1922650"/>
            <a:ext cx="420572" cy="692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143A670-97EB-3057-6F61-45E6248602FC}"/>
              </a:ext>
            </a:extLst>
          </p:cNvPr>
          <p:cNvSpPr txBox="1"/>
          <p:nvPr/>
        </p:nvSpPr>
        <p:spPr>
          <a:xfrm>
            <a:off x="389713" y="2185931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October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F826E3-6BF0-BC1C-9BDD-4E7A31586C7E}"/>
              </a:ext>
            </a:extLst>
          </p:cNvPr>
          <p:cNvSpPr txBox="1"/>
          <p:nvPr/>
        </p:nvSpPr>
        <p:spPr>
          <a:xfrm>
            <a:off x="10751242" y="2344281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November 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BAB603-CECC-D0C6-62B2-CAF28D1742E9}"/>
              </a:ext>
            </a:extLst>
          </p:cNvPr>
          <p:cNvSpPr txBox="1"/>
          <p:nvPr/>
        </p:nvSpPr>
        <p:spPr>
          <a:xfrm>
            <a:off x="2404218" y="730850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October 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E3C658-CD04-33DA-695C-78D5B4E7AA2B}"/>
              </a:ext>
            </a:extLst>
          </p:cNvPr>
          <p:cNvSpPr txBox="1"/>
          <p:nvPr/>
        </p:nvSpPr>
        <p:spPr>
          <a:xfrm>
            <a:off x="4337402" y="730850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October 17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C382FB-EADF-B585-2FA5-DB4FB6AF50D5}"/>
              </a:ext>
            </a:extLst>
          </p:cNvPr>
          <p:cNvSpPr txBox="1"/>
          <p:nvPr/>
        </p:nvSpPr>
        <p:spPr>
          <a:xfrm>
            <a:off x="3380413" y="4325031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October 29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5068F-CC0B-1006-00D7-290E61C230A6}"/>
              </a:ext>
            </a:extLst>
          </p:cNvPr>
          <p:cNvSpPr txBox="1"/>
          <p:nvPr/>
        </p:nvSpPr>
        <p:spPr>
          <a:xfrm>
            <a:off x="6854565" y="2370241"/>
            <a:ext cx="13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November 2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D560AF-74D4-6587-15CA-CAFEBD14E84B}"/>
              </a:ext>
            </a:extLst>
          </p:cNvPr>
          <p:cNvSpPr txBox="1"/>
          <p:nvPr/>
        </p:nvSpPr>
        <p:spPr>
          <a:xfrm>
            <a:off x="8884920" y="2379155"/>
            <a:ext cx="13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November 5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D299BE-DF44-1087-49B0-A3670D87CF1C}"/>
              </a:ext>
            </a:extLst>
          </p:cNvPr>
          <p:cNvSpPr txBox="1"/>
          <p:nvPr/>
        </p:nvSpPr>
        <p:spPr>
          <a:xfrm>
            <a:off x="10638744" y="4789596"/>
            <a:ext cx="146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November 14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53DAE5-B555-8662-722E-BA7199FD71F4}"/>
              </a:ext>
            </a:extLst>
          </p:cNvPr>
          <p:cNvSpPr txBox="1"/>
          <p:nvPr/>
        </p:nvSpPr>
        <p:spPr>
          <a:xfrm>
            <a:off x="0" y="5750283"/>
            <a:ext cx="4135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ar(--uwDisplayFont)"/>
                <a:ea typeface="+mn-ea"/>
                <a:cs typeface="+mn-cs"/>
              </a:rPr>
              <a:t>*Schedule is subject to change! Make sure to check Discord or an email from the WQCC about event updates, location, and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inheri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49FFA-6B4E-F0E7-0671-EA34316EC9E0}"/>
              </a:ext>
            </a:extLst>
          </p:cNvPr>
          <p:cNvSpPr txBox="1"/>
          <p:nvPr/>
        </p:nvSpPr>
        <p:spPr>
          <a:xfrm>
            <a:off x="1542112" y="1794723"/>
            <a:ext cx="2959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Theory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6C611-2BA3-BFF6-1355-D1A4FC826BCE}"/>
              </a:ext>
            </a:extLst>
          </p:cNvPr>
          <p:cNvSpPr txBox="1"/>
          <p:nvPr/>
        </p:nvSpPr>
        <p:spPr>
          <a:xfrm>
            <a:off x="3209463" y="5362933"/>
            <a:ext cx="1559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Software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7FF5F3-41F5-346E-CE4C-2C4A1152203A}"/>
              </a:ext>
            </a:extLst>
          </p:cNvPr>
          <p:cNvSpPr txBox="1"/>
          <p:nvPr/>
        </p:nvSpPr>
        <p:spPr>
          <a:xfrm>
            <a:off x="7564977" y="3471538"/>
            <a:ext cx="18692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Application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A82AE-42FA-F791-4B62-BB478F6549CF}"/>
              </a:ext>
            </a:extLst>
          </p:cNvPr>
          <p:cNvSpPr txBox="1"/>
          <p:nvPr/>
        </p:nvSpPr>
        <p:spPr>
          <a:xfrm>
            <a:off x="5273724" y="1042834"/>
            <a:ext cx="24808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B65BAD-D81F-C363-1A76-5582E7C4AF3E}"/>
              </a:ext>
            </a:extLst>
          </p:cNvPr>
          <p:cNvCxnSpPr>
            <a:cxnSpLocks/>
          </p:cNvCxnSpPr>
          <p:nvPr/>
        </p:nvCxnSpPr>
        <p:spPr>
          <a:xfrm>
            <a:off x="10366365" y="3095098"/>
            <a:ext cx="2145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5CA4E6-5FF0-8412-72D8-1DADB4E8B2A0}"/>
              </a:ext>
            </a:extLst>
          </p:cNvPr>
          <p:cNvSpPr txBox="1"/>
          <p:nvPr/>
        </p:nvSpPr>
        <p:spPr>
          <a:xfrm>
            <a:off x="3500255" y="2748487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October 24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935818-F425-AE9A-C296-A9F87A543D7F}"/>
              </a:ext>
            </a:extLst>
          </p:cNvPr>
          <p:cNvCxnSpPr>
            <a:cxnSpLocks/>
          </p:cNvCxnSpPr>
          <p:nvPr/>
        </p:nvCxnSpPr>
        <p:spPr>
          <a:xfrm>
            <a:off x="6374492" y="3117819"/>
            <a:ext cx="341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86B4533-C36F-5D03-6973-B193362E9B90}"/>
              </a:ext>
            </a:extLst>
          </p:cNvPr>
          <p:cNvSpPr/>
          <p:nvPr/>
        </p:nvSpPr>
        <p:spPr>
          <a:xfrm>
            <a:off x="10580892" y="2678711"/>
            <a:ext cx="1555102" cy="8782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Speakers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Hackathon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42021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1193-E2E9-BB6D-BAF9-941E6FC6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Hackathon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1A4FD-888E-C064-9BD8-3B6201B5B9F9}"/>
              </a:ext>
            </a:extLst>
          </p:cNvPr>
          <p:cNvSpPr/>
          <p:nvPr/>
        </p:nvSpPr>
        <p:spPr>
          <a:xfrm>
            <a:off x="1577501" y="1325563"/>
            <a:ext cx="2894212" cy="818073"/>
          </a:xfrm>
          <a:prstGeom prst="rect">
            <a:avLst/>
          </a:prstGeom>
          <a:solidFill>
            <a:srgbClr val="396EFD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latin typeface="IBM Plex Sans SemiBold"/>
              </a:rPr>
              <a:t>3 </a:t>
            </a:r>
            <a:r>
              <a:rPr lang="en-US" sz="2400" dirty="0" err="1">
                <a:latin typeface="IBM Plex Sans SemiBold"/>
              </a:rPr>
              <a:t>Qiskit</a:t>
            </a:r>
            <a:r>
              <a:rPr lang="en-US" sz="2400" dirty="0">
                <a:latin typeface="IBM Plex Sans SemiBold"/>
              </a:rPr>
              <a:t> Challenges</a:t>
            </a:r>
          </a:p>
          <a:p>
            <a:pPr algn="ctr"/>
            <a:r>
              <a:rPr lang="en-US" dirty="0">
                <a:latin typeface="IBM Plex Sans SemiBold"/>
              </a:rPr>
              <a:t>Due: Nov 7 at 11:59 pm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30708-A9DE-F854-D4A3-669744F45FC4}"/>
              </a:ext>
            </a:extLst>
          </p:cNvPr>
          <p:cNvSpPr/>
          <p:nvPr/>
        </p:nvSpPr>
        <p:spPr>
          <a:xfrm>
            <a:off x="7281471" y="1325563"/>
            <a:ext cx="3956070" cy="818073"/>
          </a:xfrm>
          <a:prstGeom prst="rect">
            <a:avLst/>
          </a:prstGeom>
          <a:solidFill>
            <a:srgbClr val="128682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latin typeface="IBM Plex Sans SemiBold"/>
              </a:rPr>
              <a:t>Open-ended </a:t>
            </a:r>
            <a:r>
              <a:rPr lang="en-US" sz="2400" dirty="0" err="1">
                <a:latin typeface="IBM Plex Sans SemiBold"/>
              </a:rPr>
              <a:t>Qiskit</a:t>
            </a:r>
            <a:r>
              <a:rPr lang="en-US" sz="2400" dirty="0">
                <a:latin typeface="IBM Plex Sans SemiBold"/>
              </a:rPr>
              <a:t> Project</a:t>
            </a:r>
          </a:p>
          <a:p>
            <a:pPr algn="ctr"/>
            <a:r>
              <a:rPr lang="en-US" dirty="0" err="1">
                <a:latin typeface="IBM Plex Sans SemiBold"/>
              </a:rPr>
              <a:t>Due:Nov</a:t>
            </a:r>
            <a:r>
              <a:rPr lang="en-US" dirty="0">
                <a:latin typeface="IBM Plex Sans SemiBold"/>
              </a:rPr>
              <a:t> 7 at 11:59 pm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91EB17-7A72-CA16-2027-B165197313F2}"/>
              </a:ext>
            </a:extLst>
          </p:cNvPr>
          <p:cNvSpPr/>
          <p:nvPr/>
        </p:nvSpPr>
        <p:spPr>
          <a:xfrm>
            <a:off x="477489" y="5315306"/>
            <a:ext cx="1841837" cy="5842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Notebook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C8A153-0DE4-F6EC-DCE4-9EF06537857C}"/>
              </a:ext>
            </a:extLst>
          </p:cNvPr>
          <p:cNvSpPr/>
          <p:nvPr/>
        </p:nvSpPr>
        <p:spPr>
          <a:xfrm>
            <a:off x="2365828" y="5315306"/>
            <a:ext cx="1841836" cy="5842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Notebook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8A744C-535D-A3D1-899B-C6F8F16106D4}"/>
              </a:ext>
            </a:extLst>
          </p:cNvPr>
          <p:cNvSpPr/>
          <p:nvPr/>
        </p:nvSpPr>
        <p:spPr>
          <a:xfrm>
            <a:off x="4254165" y="5315306"/>
            <a:ext cx="1841835" cy="58420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Notebook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BCDF1-8775-B2F1-A5DF-2059B4C2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7" y="2597313"/>
            <a:ext cx="5682820" cy="2935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C14AD-7F92-ABD6-4447-355388A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16" y="2565703"/>
            <a:ext cx="4290602" cy="24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0408-3993-D6E2-E7B8-6B91E556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0C66-A9DA-7787-FF90-DAECDBAF6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24" y="1092412"/>
            <a:ext cx="6340476" cy="56849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First person to complete all 3 challenge notebooks</a:t>
            </a:r>
          </a:p>
          <a:p>
            <a:r>
              <a:rPr lang="en-US" sz="1050" b="1" i="0" dirty="0">
                <a:effectLst/>
              </a:rPr>
              <a:t> </a:t>
            </a:r>
            <a:r>
              <a:rPr lang="en-US" sz="1050" b="0" i="0" dirty="0">
                <a:effectLst/>
              </a:rPr>
              <a:t>IBM swag-pack</a:t>
            </a:r>
          </a:p>
          <a:p>
            <a:r>
              <a:rPr lang="en-US" sz="1050" b="0" i="0" dirty="0">
                <a:effectLst/>
              </a:rPr>
              <a:t>6-in-1 Portable Charger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First place winner of the open-ended </a:t>
            </a:r>
            <a:r>
              <a:rPr lang="en-US" sz="1400" dirty="0" err="1"/>
              <a:t>Qiskit</a:t>
            </a:r>
            <a:r>
              <a:rPr lang="en-US" sz="1400" dirty="0"/>
              <a:t> Project: </a:t>
            </a:r>
          </a:p>
          <a:p>
            <a:r>
              <a:rPr lang="en-US" sz="1400" b="1" dirty="0"/>
              <a:t>Amazon Fire 8 Tablet &amp; IBM Swag Pack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Audience favorite open-ended </a:t>
            </a:r>
            <a:r>
              <a:rPr lang="en-US" sz="1400" dirty="0" err="1"/>
              <a:t>Qiskit</a:t>
            </a:r>
            <a:r>
              <a:rPr lang="en-US" sz="1400" dirty="0"/>
              <a:t> Project</a:t>
            </a:r>
          </a:p>
          <a:p>
            <a:r>
              <a:rPr lang="en-US" sz="1400" dirty="0"/>
              <a:t>Bluetooth Headphones &amp; IBM Swag Pack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Challenge notebook raffle</a:t>
            </a:r>
          </a:p>
          <a:p>
            <a:r>
              <a:rPr lang="en-US" sz="1400" dirty="0"/>
              <a:t>IBM swag </a:t>
            </a:r>
          </a:p>
          <a:p>
            <a:r>
              <a:rPr lang="en-US" sz="1400" dirty="0"/>
              <a:t>(Challenge notebook submissions will be entered into a raffle, with easy, medium and advanced notebooks giving you 1, 2, and 3 raffle entries, respectively.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Notable mentions from the open-ended </a:t>
            </a:r>
            <a:r>
              <a:rPr lang="en-US" sz="1400" dirty="0" err="1"/>
              <a:t>Qiskit</a:t>
            </a:r>
            <a:r>
              <a:rPr lang="en-US" sz="1400" dirty="0"/>
              <a:t> Project submissions.</a:t>
            </a:r>
          </a:p>
          <a:p>
            <a:r>
              <a:rPr lang="en-US" sz="1400" dirty="0"/>
              <a:t>IBM swag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Random giveaways</a:t>
            </a:r>
          </a:p>
          <a:p>
            <a:r>
              <a:rPr lang="en-US" sz="1400" dirty="0"/>
              <a:t>IBM Swap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648129-412B-0A92-9AC0-8DADFAEA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74" y="124317"/>
            <a:ext cx="2534067" cy="356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C3762-3970-3816-FED3-F86E2020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709" y="361522"/>
            <a:ext cx="2534066" cy="3105928"/>
          </a:xfrm>
          <a:prstGeom prst="rect">
            <a:avLst/>
          </a:prstGeom>
        </p:spPr>
      </p:pic>
      <p:pic>
        <p:nvPicPr>
          <p:cNvPr id="6" name="Picture 5" descr="A collage of images of various items&#10;&#10;Description automatically generated">
            <a:extLst>
              <a:ext uri="{FF2B5EF4-FFF2-40B4-BE49-F238E27FC236}">
                <a16:creationId xmlns:a16="http://schemas.microsoft.com/office/drawing/2014/main" id="{00612F33-CAF0-7212-8B34-3DED25E4A3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"/>
          <a:stretch/>
        </p:blipFill>
        <p:spPr>
          <a:xfrm>
            <a:off x="6743700" y="3914346"/>
            <a:ext cx="5012806" cy="2819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810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DCD2-86D1-0A49-6EAE-D6CA691A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B07467-CB8C-322A-4DFF-F69AE814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69" y="1408580"/>
            <a:ext cx="4808943" cy="4839913"/>
          </a:xfrm>
        </p:spPr>
        <p:txBody>
          <a:bodyPr>
            <a:normAutofit/>
          </a:bodyPr>
          <a:lstStyle/>
          <a:p>
            <a:r>
              <a:rPr lang="en-US" sz="2000" dirty="0"/>
              <a:t>Certificate for completing at least </a:t>
            </a:r>
            <a:r>
              <a:rPr lang="en-US" sz="2000" dirty="0" err="1"/>
              <a:t>Qiskit</a:t>
            </a:r>
            <a:r>
              <a:rPr lang="en-US" sz="2000" dirty="0"/>
              <a:t> Challenge Notebook 1, and attendance at today’s kickoff &amp; IBM Speaker Closing Event next week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Special certificate for open-ended </a:t>
            </a:r>
            <a:r>
              <a:rPr lang="en-US" sz="2000" dirty="0" err="1"/>
              <a:t>Qiskit</a:t>
            </a:r>
            <a:r>
              <a:rPr lang="en-US" sz="2000" dirty="0"/>
              <a:t> project hackathon winners!</a:t>
            </a:r>
          </a:p>
          <a:p>
            <a:endParaRPr lang="en-US" sz="2000" dirty="0"/>
          </a:p>
          <a:p>
            <a:r>
              <a:rPr lang="en-US" sz="2000" dirty="0"/>
              <a:t>Certificates will be delivered after the Awards Ceremony.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C404A-FB85-18BD-4D9C-FAA722BD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272" y="345974"/>
            <a:ext cx="5495503" cy="3083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63AF80-23E7-3084-8231-04888C8D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71" y="3563843"/>
            <a:ext cx="5495503" cy="31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4119-1C3D-9C34-35B1-453F7083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Challenge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A9FA-FA24-9A25-345F-1AF63CB8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24" y="1546225"/>
            <a:ext cx="5177717" cy="4589463"/>
          </a:xfrm>
        </p:spPr>
        <p:txBody>
          <a:bodyPr/>
          <a:lstStyle/>
          <a:p>
            <a:r>
              <a:rPr lang="en-US" dirty="0"/>
              <a:t>Three challenge notebooks that get progressively more difficult.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“Completion” means you have finished all exercises, and the grader has returned this message for each: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4CF14-4203-3DBB-29D2-0842402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8" y="5043190"/>
            <a:ext cx="5070268" cy="1032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CC650-061A-5975-72C1-35DB08AA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02" y="1937084"/>
            <a:ext cx="5851809" cy="3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4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419E-2F79-9D47-89F8-8F510D8E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Qiskit</a:t>
            </a:r>
            <a:r>
              <a:rPr lang="en-US" dirty="0"/>
              <a:t> Challenge Notebook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CD79-2DC0-5D7D-E9A9-A4B7A9A7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Complete at least Notebook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 your completed notebooks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Beginner's Guide to 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Beginner's Guide to 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the </a:t>
            </a:r>
            <a:r>
              <a:rPr lang="en-US" dirty="0">
                <a:hlinkClick r:id="rId4"/>
              </a:rPr>
              <a:t>Google Form</a:t>
            </a:r>
            <a:r>
              <a:rPr lang="en-US" dirty="0"/>
              <a:t> your </a:t>
            </a:r>
            <a:r>
              <a:rPr lang="en-US" dirty="0" err="1"/>
              <a:t>Github</a:t>
            </a:r>
            <a:r>
              <a:rPr lang="en-US" dirty="0"/>
              <a:t> repository link</a:t>
            </a:r>
          </a:p>
          <a:p>
            <a:pPr lvl="1"/>
            <a:r>
              <a:rPr lang="en-US" b="1" dirty="0"/>
              <a:t>Deadline: Nov 7 at 11:59pm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FC662-92A8-1E2A-50CF-BA2B6A3D8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13" y="4721542"/>
            <a:ext cx="4540428" cy="924596"/>
          </a:xfrm>
          <a:prstGeom prst="rect">
            <a:avLst/>
          </a:prstGeom>
        </p:spPr>
      </p:pic>
      <p:pic>
        <p:nvPicPr>
          <p:cNvPr id="2050" name="Picture 2" descr="GitHub Logo and symbol, meaning, history, PNG, brand">
            <a:extLst>
              <a:ext uri="{FF2B5EF4-FFF2-40B4-BE49-F238E27FC236}">
                <a16:creationId xmlns:a16="http://schemas.microsoft.com/office/drawing/2014/main" id="{3E56680E-518A-AA72-86DE-67589E28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52" y="4061011"/>
            <a:ext cx="3992283" cy="22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AA87-1977-B91C-2EAC-3CF69796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Open-ended </a:t>
            </a:r>
            <a:r>
              <a:rPr lang="en-US" dirty="0" err="1"/>
              <a:t>Qiskit</a:t>
            </a:r>
            <a:r>
              <a:rPr lang="en-US" dirty="0"/>
              <a:t> 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A5CB-8F7B-4F65-2671-A04C22B3C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25" y="1398308"/>
            <a:ext cx="11385550" cy="51235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project must be completed using </a:t>
            </a:r>
            <a:r>
              <a:rPr lang="en-US" dirty="0" err="1"/>
              <a:t>Qiskit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Ideally the project can be your own design, but we have </a:t>
            </a:r>
            <a:r>
              <a:rPr lang="en-US" dirty="0" err="1"/>
              <a:t>officla</a:t>
            </a:r>
            <a:r>
              <a:rPr lang="en-US" dirty="0"/>
              <a:t> IBM prompts if you can’t come up with an idea. Plagiarized code, or projects that are too similar to other freely available projects will be disqualified.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project must be uploaded to </a:t>
            </a:r>
            <a:r>
              <a:rPr lang="en-US" dirty="0" err="1"/>
              <a:t>Github</a:t>
            </a:r>
            <a:r>
              <a:rPr lang="en-US" dirty="0"/>
              <a:t> and submitted via </a:t>
            </a:r>
            <a:r>
              <a:rPr lang="en-US" dirty="0" err="1"/>
              <a:t>Devpost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be eligible for prizes, you must be willing to present your project at the </a:t>
            </a:r>
            <a:r>
              <a:rPr lang="en-US" dirty="0" err="1"/>
              <a:t>Qiskit</a:t>
            </a:r>
            <a:r>
              <a:rPr lang="en-US" dirty="0"/>
              <a:t> Fall Fest Closing Ceremony on Thursday, November 14</a:t>
            </a:r>
            <a:r>
              <a:rPr lang="en-US" baseline="30000" dirty="0"/>
              <a:t>th</a:t>
            </a:r>
            <a:r>
              <a:rPr lang="en-US" dirty="0"/>
              <a:t> from 7:00-8:00pm.</a:t>
            </a:r>
          </a:p>
        </p:txBody>
      </p:sp>
    </p:spTree>
    <p:extLst>
      <p:ext uri="{BB962C8B-B14F-4D97-AF65-F5344CB8AC3E}">
        <p14:creationId xmlns:p14="http://schemas.microsoft.com/office/powerpoint/2010/main" val="411779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2484</TotalTime>
  <Words>961</Words>
  <Application>Microsoft Office PowerPoint</Application>
  <PresentationFormat>Widescreen</PresentationFormat>
  <Paragraphs>149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IBM Plex Sans</vt:lpstr>
      <vt:lpstr>IBM Plex Sans Medium</vt:lpstr>
      <vt:lpstr>IBM Plex Sans SemiBold</vt:lpstr>
      <vt:lpstr>inherit</vt:lpstr>
      <vt:lpstr>Nunito</vt:lpstr>
      <vt:lpstr>var(--uwDisplayFont)</vt:lpstr>
      <vt:lpstr>office theme</vt:lpstr>
      <vt:lpstr>PowerPoint Presentation</vt:lpstr>
      <vt:lpstr>The IBM Qiskit Fall Fest is Back!</vt:lpstr>
      <vt:lpstr>PowerPoint Presentation</vt:lpstr>
      <vt:lpstr>Quantum Hackathon</vt:lpstr>
      <vt:lpstr>Prizes</vt:lpstr>
      <vt:lpstr>Certificates</vt:lpstr>
      <vt:lpstr>Qiskit Challenge Notebooks</vt:lpstr>
      <vt:lpstr>Qiskit Challenge Notebook Submission</vt:lpstr>
      <vt:lpstr>Open-ended Qiskit Project Requirements</vt:lpstr>
      <vt:lpstr>Open-ended Qiskit Project Scoring</vt:lpstr>
      <vt:lpstr>IBM Prompts</vt:lpstr>
      <vt:lpstr>Open-ended Qiskit Project Submission</vt:lpstr>
      <vt:lpstr>Resources!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AN-LAPTOP</dc:creator>
  <cp:lastModifiedBy>PATRICK WALSH</cp:lastModifiedBy>
  <cp:revision>42</cp:revision>
  <dcterms:created xsi:type="dcterms:W3CDTF">2023-02-07T03:35:32Z</dcterms:created>
  <dcterms:modified xsi:type="dcterms:W3CDTF">2024-11-02T16:14:51Z</dcterms:modified>
</cp:coreProperties>
</file>